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4" r:id="rId7"/>
    <p:sldId id="265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9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5" r:id="rId28"/>
    <p:sldId id="286" r:id="rId29"/>
    <p:sldId id="284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FC6920-05A9-476A-9802-F2FC32B41D08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BE955C4-F04B-4ED9-A7C3-963907EE50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//upload.wikimedia.org/wikipedia/commons/3/3f/Orchestra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7772400" cy="845127"/>
          </a:xfrm>
        </p:spPr>
        <p:txBody>
          <a:bodyPr/>
          <a:lstStyle/>
          <a:p>
            <a:r>
              <a:rPr lang="en-US" dirty="0" smtClean="0"/>
              <a:t>The Percussion Family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766453"/>
            <a:ext cx="6705600" cy="447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6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733800" cy="47244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The Modern Orchestra varied according to a composers’ needs.</a:t>
            </a:r>
            <a:endParaRPr lang="en-US" sz="4400" dirty="0"/>
          </a:p>
        </p:txBody>
      </p:sp>
      <p:pic>
        <p:nvPicPr>
          <p:cNvPr id="3076" name="Picture 4" descr="C:\Users\thelimfamily\AppData\Local\Microsoft\Windows\Temporary Internet Files\Content.IE5\1C818CSY\MP90043132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478" y="762000"/>
            <a:ext cx="41910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15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0"/>
            <a:ext cx="6629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Introducing the Instruments of the Percussion Family:</a:t>
            </a:r>
            <a:endParaRPr lang="en-US" sz="6000" dirty="0"/>
          </a:p>
        </p:txBody>
      </p:sp>
      <p:pic>
        <p:nvPicPr>
          <p:cNvPr id="2050" name="Picture 2" descr="C:\Users\thelimfamily\AppData\Local\Microsoft\Windows\Temporary Internet Files\Content.IE5\39AYNRGI\MP90042773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57600"/>
            <a:ext cx="3505200" cy="28956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47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6" b="16326"/>
          <a:stretch>
            <a:fillRect/>
          </a:stretch>
        </p:blipFill>
        <p:spPr>
          <a:xfrm>
            <a:off x="685800" y="609600"/>
            <a:ext cx="7691438" cy="38862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7200" cy="562672"/>
          </a:xfrm>
        </p:spPr>
        <p:txBody>
          <a:bodyPr>
            <a:noAutofit/>
          </a:bodyPr>
          <a:lstStyle/>
          <a:p>
            <a:r>
              <a:rPr lang="en-US" sz="4000" dirty="0" smtClean="0"/>
              <a:t>Cymbals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1590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5" b="14815"/>
          <a:stretch>
            <a:fillRect/>
          </a:stretch>
        </p:blipFill>
        <p:spPr>
          <a:xfrm>
            <a:off x="457200" y="457200"/>
            <a:ext cx="8229600" cy="4158114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876800"/>
            <a:ext cx="8075432" cy="562672"/>
          </a:xfrm>
        </p:spPr>
        <p:txBody>
          <a:bodyPr>
            <a:noAutofit/>
          </a:bodyPr>
          <a:lstStyle/>
          <a:p>
            <a:r>
              <a:rPr lang="en-US" sz="4000" dirty="0" smtClean="0"/>
              <a:t>Snare Drums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8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58" b="31058"/>
          <a:stretch>
            <a:fillRect/>
          </a:stretch>
        </p:blipFill>
        <p:spPr>
          <a:xfrm>
            <a:off x="533400" y="457200"/>
            <a:ext cx="8229600" cy="4158114"/>
          </a:xfr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800600"/>
            <a:ext cx="8075432" cy="562672"/>
          </a:xfrm>
        </p:spPr>
        <p:txBody>
          <a:bodyPr>
            <a:noAutofit/>
          </a:bodyPr>
          <a:lstStyle/>
          <a:p>
            <a:r>
              <a:rPr lang="en-US" sz="4000" dirty="0" smtClean="0"/>
              <a:t>Bass Drum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30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33400"/>
            <a:ext cx="4038600" cy="3028950"/>
          </a:xfrm>
          <a:scene3d>
            <a:camera prst="isometricOffAxis1Right"/>
            <a:lightRig rig="threePt" dir="t"/>
          </a:scene3d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533400"/>
            <a:ext cx="4038600" cy="3028950"/>
          </a:xfrm>
          <a:scene3d>
            <a:camera prst="perspectiveContrastingRightFacing"/>
            <a:lightRig rig="threePt" dir="t"/>
          </a:scene3d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4488596"/>
            <a:ext cx="3581400" cy="9144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Triangle</a:t>
            </a:r>
            <a:endParaRPr lang="en-US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4571999"/>
            <a:ext cx="3794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DEF5FA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Tambourine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6099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0"/>
            <a:ext cx="7481776" cy="457200"/>
          </a:xfrm>
        </p:spPr>
        <p:txBody>
          <a:bodyPr/>
          <a:lstStyle/>
          <a:p>
            <a:r>
              <a:rPr lang="en-US" sz="4800" dirty="0" smtClean="0"/>
              <a:t>Glockenspiel</a:t>
            </a:r>
            <a:endParaRPr lang="en-US" sz="4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09600"/>
            <a:ext cx="8382121" cy="4379658"/>
          </a:xfr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4989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5715000"/>
            <a:ext cx="4738576" cy="457200"/>
          </a:xfrm>
        </p:spPr>
        <p:txBody>
          <a:bodyPr/>
          <a:lstStyle/>
          <a:p>
            <a:r>
              <a:rPr lang="en-US" sz="4800" dirty="0" smtClean="0"/>
              <a:t>Xylophone</a:t>
            </a:r>
            <a:endParaRPr lang="en-US" sz="4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04800"/>
            <a:ext cx="6781800" cy="4914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0293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6" b="16326"/>
          <a:stretch>
            <a:fillRect/>
          </a:stretch>
        </p:blipFill>
        <p:spPr>
          <a:xfrm>
            <a:off x="457200" y="457200"/>
            <a:ext cx="8157903" cy="4121888"/>
          </a:xfrm>
          <a:scene3d>
            <a:camera prst="perspectiveContrastingRightFacing"/>
            <a:lightRig rig="threePt" dir="t"/>
          </a:scene3d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800600"/>
            <a:ext cx="8075432" cy="562672"/>
          </a:xfrm>
        </p:spPr>
        <p:txBody>
          <a:bodyPr>
            <a:noAutofit/>
          </a:bodyPr>
          <a:lstStyle/>
          <a:p>
            <a:r>
              <a:rPr lang="en-US" sz="4800" smtClean="0"/>
              <a:t>Vibraphone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4958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1"/>
            <a:ext cx="7238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Keyboards are considered part of the percussion family of instruments.</a:t>
            </a:r>
            <a:endParaRPr lang="en-US" sz="3600" dirty="0"/>
          </a:p>
        </p:txBody>
      </p:sp>
      <p:pic>
        <p:nvPicPr>
          <p:cNvPr id="4098" name="Picture 2" descr="C:\Users\thelimfamily\AppData\Local\Microsoft\Windows\Temporary Internet Files\Content.IE5\YAH1MMIJ\MP90038276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362200"/>
            <a:ext cx="6637866" cy="36322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82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304800"/>
            <a:ext cx="8001000" cy="2286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Sounds from the percussion family are produced by striking, shaking, or rubbing the instrument.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590800"/>
            <a:ext cx="4395343" cy="4038600"/>
          </a:xfrm>
          <a:prstGeom prst="rect">
            <a:avLst/>
          </a:prstGeom>
        </p:spPr>
      </p:pic>
      <p:pic>
        <p:nvPicPr>
          <p:cNvPr id="1026" name="Picture 2" descr="C:\Users\thelimfamily\AppData\Local\Microsoft\Windows\Temporary Internet Files\Content.IE5\YAH1MMIJ\MM900188334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790031"/>
            <a:ext cx="1881188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helimfamily\AppData\Local\Microsoft\Windows\Temporary Internet Files\Content.IE5\1C818CSY\MC90031067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3886200"/>
            <a:ext cx="1543050" cy="188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81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67400"/>
            <a:ext cx="7481776" cy="457200"/>
          </a:xfrm>
        </p:spPr>
        <p:txBody>
          <a:bodyPr/>
          <a:lstStyle/>
          <a:p>
            <a:r>
              <a:rPr lang="en-US" sz="4800" dirty="0" smtClean="0"/>
              <a:t>Piano</a:t>
            </a:r>
            <a:endParaRPr lang="en-US" sz="4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1000"/>
            <a:ext cx="7658100" cy="5105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3728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09599"/>
            <a:ext cx="2819400" cy="58450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9200" y="2438400"/>
            <a:ext cx="2901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Celesta</a:t>
            </a:r>
            <a:endParaRPr lang="en-US" sz="6000" dirty="0">
              <a:solidFill>
                <a:schemeClr val="bg2">
                  <a:lumMod val="50000"/>
                </a:schemeClr>
              </a:solidFill>
              <a:effectLst>
                <a:outerShdw blurRad="60007" dir="1500000" sy="-30000" kx="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289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09600"/>
            <a:ext cx="7772400" cy="5364162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Many other percussion </a:t>
            </a:r>
            <a:r>
              <a:rPr lang="en-US" sz="6000" dirty="0" smtClean="0"/>
              <a:t>instruments are </a:t>
            </a:r>
            <a:r>
              <a:rPr lang="en-US" sz="6000" dirty="0" smtClean="0"/>
              <a:t>used in </a:t>
            </a:r>
            <a:r>
              <a:rPr lang="en-US" sz="6000" dirty="0" smtClean="0"/>
              <a:t>Latin, African, </a:t>
            </a:r>
            <a:r>
              <a:rPr lang="en-US" sz="6000" dirty="0" smtClean="0"/>
              <a:t>and Asian </a:t>
            </a:r>
            <a:r>
              <a:rPr lang="en-US" sz="6000" dirty="0" smtClean="0"/>
              <a:t>Cultures outside of the traditional orchestra: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14100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762000"/>
            <a:ext cx="3581400" cy="4775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133600"/>
            <a:ext cx="38862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Maracas</a:t>
            </a:r>
            <a:endParaRPr lang="en-US" sz="6000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24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524000"/>
            <a:ext cx="4978400" cy="3733800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sp>
        <p:nvSpPr>
          <p:cNvPr id="3" name="TextBox 2"/>
          <p:cNvSpPr txBox="1"/>
          <p:nvPr/>
        </p:nvSpPr>
        <p:spPr>
          <a:xfrm>
            <a:off x="838200" y="2209800"/>
            <a:ext cx="26452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Bongos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544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533400"/>
            <a:ext cx="4229100" cy="563880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threePt" dir="t"/>
          </a:scene3d>
        </p:spPr>
      </p:pic>
      <p:sp>
        <p:nvSpPr>
          <p:cNvPr id="3" name="TextBox 2"/>
          <p:cNvSpPr txBox="1"/>
          <p:nvPr/>
        </p:nvSpPr>
        <p:spPr>
          <a:xfrm>
            <a:off x="838200" y="23622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en-US" sz="4800" dirty="0" err="1" smtClean="0">
                <a:ln>
                  <a:solidFill>
                    <a:schemeClr val="accent4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Shekere</a:t>
            </a:r>
            <a:endParaRPr lang="en-US" sz="4800" dirty="0">
              <a:ln>
                <a:solidFill>
                  <a:schemeClr val="accent4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62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5562600"/>
            <a:ext cx="7481776" cy="457200"/>
          </a:xfrm>
        </p:spPr>
        <p:txBody>
          <a:bodyPr/>
          <a:lstStyle/>
          <a:p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Congas</a:t>
            </a:r>
            <a:endParaRPr lang="en-US" sz="4800" dirty="0">
              <a:solidFill>
                <a:schemeClr val="bg2">
                  <a:lumMod val="50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36563"/>
            <a:ext cx="4911725" cy="4660914"/>
          </a:xfrm>
        </p:spPr>
      </p:pic>
    </p:spTree>
    <p:extLst>
      <p:ext uri="{BB962C8B-B14F-4D97-AF65-F5344CB8AC3E}">
        <p14:creationId xmlns:p14="http://schemas.microsoft.com/office/powerpoint/2010/main" val="197287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609600"/>
            <a:ext cx="3704844" cy="57737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0" y="2438400"/>
            <a:ext cx="2768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i="1" dirty="0" smtClean="0">
                <a:solidFill>
                  <a:schemeClr val="bg2">
                    <a:lumMod val="50000"/>
                  </a:schemeClr>
                </a:solidFill>
              </a:rPr>
              <a:t>Djembe</a:t>
            </a:r>
            <a:endParaRPr lang="en-US" sz="54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2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6" b="16326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36945" y="4800600"/>
            <a:ext cx="8075432" cy="562672"/>
          </a:xfrm>
        </p:spPr>
        <p:txBody>
          <a:bodyPr>
            <a:noAutofit/>
          </a:bodyPr>
          <a:lstStyle/>
          <a:p>
            <a:r>
              <a:rPr lang="en-US" sz="5400" dirty="0" smtClean="0"/>
              <a:t>Taiko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31597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5334000"/>
            <a:ext cx="7481776" cy="457200"/>
          </a:xfrm>
        </p:spPr>
        <p:txBody>
          <a:bodyPr/>
          <a:lstStyle/>
          <a:p>
            <a:r>
              <a:rPr lang="en-US" sz="4400" dirty="0" err="1" smtClean="0"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Tablas</a:t>
            </a:r>
            <a:endParaRPr lang="en-US" sz="4400" dirty="0"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609600"/>
            <a:ext cx="6096000" cy="4445000"/>
          </a:xfrm>
        </p:spPr>
      </p:pic>
    </p:spTree>
    <p:extLst>
      <p:ext uri="{BB962C8B-B14F-4D97-AF65-F5344CB8AC3E}">
        <p14:creationId xmlns:p14="http://schemas.microsoft.com/office/powerpoint/2010/main" val="186822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7772400" cy="3048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</a:rPr>
              <a:t>Percussion </a:t>
            </a:r>
            <a:r>
              <a:rPr lang="en-US" dirty="0">
                <a:effectLst/>
              </a:rPr>
              <a:t>instruments are divided into two different </a:t>
            </a:r>
            <a:r>
              <a:rPr lang="en-US" dirty="0" smtClean="0">
                <a:effectLst/>
              </a:rPr>
              <a:t>categories: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191000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Definite and Indefinite Pitch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0660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57200"/>
            <a:ext cx="5130800" cy="5943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90600" y="2505670"/>
            <a:ext cx="21275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Gong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766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Many other items can be used for percussion instruments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8" y="1865744"/>
            <a:ext cx="4907280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343400"/>
            <a:ext cx="2814012" cy="21105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990600"/>
            <a:ext cx="1940238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9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no limits to the percussion family of instruments!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6256" y="2932545"/>
            <a:ext cx="5301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Only your imagination!</a:t>
            </a:r>
            <a:endParaRPr lang="en-US" sz="3600" dirty="0"/>
          </a:p>
        </p:txBody>
      </p:sp>
      <p:pic>
        <p:nvPicPr>
          <p:cNvPr id="1026" name="Picture 2" descr="C:\Users\thelimfamily\AppData\Local\Microsoft\Windows\Temporary Internet Files\Content.IE5\JZGJC0K8\MC90015056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733800"/>
            <a:ext cx="2668928" cy="312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helimfamily\AppData\Local\Microsoft\Windows\Temporary Internet Files\Content.IE5\YAH1MMIJ\MC9003841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124200"/>
            <a:ext cx="1538287" cy="182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70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19400"/>
            <a:ext cx="3505200" cy="3429000"/>
          </a:xfrm>
        </p:spPr>
        <p:txBody>
          <a:bodyPr>
            <a:normAutofit fontScale="92500" lnSpcReduction="10000"/>
          </a:bodyPr>
          <a:lstStyle/>
          <a:p>
            <a:pPr fontAlgn="base"/>
            <a:endParaRPr lang="en-US" sz="3200" i="1" dirty="0" smtClean="0">
              <a:effectLst>
                <a:outerShdw blurRad="38100" dist="38100" dir="2700000" algn="tl" rotWithShape="0">
                  <a:srgbClr val="000000"/>
                </a:outerShdw>
              </a:effectLst>
            </a:endParaRPr>
          </a:p>
          <a:p>
            <a:pPr algn="ctr" fontAlgn="base"/>
            <a:r>
              <a:rPr lang="en-US" sz="3200" i="1" dirty="0" smtClean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Timpani </a:t>
            </a:r>
            <a:r>
              <a:rPr lang="en-US" sz="3200" i="1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(kettledrums)</a:t>
            </a:r>
            <a:endParaRPr lang="en-US" sz="3200" dirty="0"/>
          </a:p>
          <a:p>
            <a:pPr algn="ctr" fontAlgn="base"/>
            <a:r>
              <a:rPr lang="en-US" sz="3200" i="1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Glockenspiel</a:t>
            </a:r>
            <a:endParaRPr lang="en-US" sz="3200" dirty="0"/>
          </a:p>
          <a:p>
            <a:pPr algn="ctr" fontAlgn="base"/>
            <a:r>
              <a:rPr lang="en-US" sz="3200" i="1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Xylophone</a:t>
            </a:r>
            <a:endParaRPr lang="en-US" sz="3200" dirty="0"/>
          </a:p>
          <a:p>
            <a:pPr algn="ctr" fontAlgn="base"/>
            <a:r>
              <a:rPr lang="en-US" sz="3200" i="1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Celesta</a:t>
            </a:r>
            <a:endParaRPr lang="en-US" sz="3200" dirty="0"/>
          </a:p>
          <a:p>
            <a:pPr algn="ctr" fontAlgn="base"/>
            <a:r>
              <a:rPr lang="en-US" sz="3200" i="1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Chimes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69430" y="2819400"/>
            <a:ext cx="3352800" cy="3429000"/>
          </a:xfrm>
        </p:spPr>
        <p:txBody>
          <a:bodyPr>
            <a:normAutofit fontScale="92500" lnSpcReduction="20000"/>
          </a:bodyPr>
          <a:lstStyle/>
          <a:p>
            <a:pPr fontAlgn="base"/>
            <a:endParaRPr lang="en-US" sz="3200" i="1" dirty="0" smtClean="0">
              <a:effectLst>
                <a:outerShdw blurRad="38100" dist="38100" dir="2700000" algn="tl" rotWithShape="0">
                  <a:srgbClr val="000000"/>
                </a:outerShdw>
              </a:effectLst>
            </a:endParaRPr>
          </a:p>
          <a:p>
            <a:pPr fontAlgn="base"/>
            <a:r>
              <a:rPr lang="en-US" sz="3200" i="1" dirty="0" smtClean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Snare </a:t>
            </a:r>
            <a:r>
              <a:rPr lang="en-US" sz="3200" i="1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drum (side drum)</a:t>
            </a:r>
            <a:endParaRPr lang="en-US" sz="3200" dirty="0"/>
          </a:p>
          <a:p>
            <a:pPr fontAlgn="base"/>
            <a:r>
              <a:rPr lang="en-US" sz="3200" i="1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Bass drum</a:t>
            </a:r>
            <a:endParaRPr lang="en-US" sz="3200" dirty="0"/>
          </a:p>
          <a:p>
            <a:pPr fontAlgn="base"/>
            <a:r>
              <a:rPr lang="en-US" sz="3200" i="1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Tambourine</a:t>
            </a:r>
            <a:endParaRPr lang="en-US" sz="3200" dirty="0"/>
          </a:p>
          <a:p>
            <a:pPr fontAlgn="base"/>
            <a:r>
              <a:rPr lang="en-US" sz="3200" i="1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Triangle</a:t>
            </a:r>
            <a:endParaRPr lang="en-US" sz="3200" dirty="0"/>
          </a:p>
          <a:p>
            <a:pPr fontAlgn="base"/>
            <a:r>
              <a:rPr lang="en-US" sz="3200" i="1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Cymbals</a:t>
            </a:r>
            <a:endParaRPr lang="en-US" sz="3200" dirty="0"/>
          </a:p>
          <a:p>
            <a:pPr fontAlgn="base"/>
            <a:r>
              <a:rPr lang="en-US" sz="3200" i="1" dirty="0">
                <a:effectLst>
                  <a:outerShdw blurRad="38100" dist="38100" dir="2700000" algn="tl" rotWithShape="0">
                    <a:srgbClr val="000000"/>
                  </a:outerShdw>
                </a:effectLst>
              </a:rPr>
              <a:t>Gong (tam-tam)</a:t>
            </a:r>
            <a:endParaRPr lang="en-US" sz="3200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28600" y="1219200"/>
            <a:ext cx="4040188" cy="609600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endParaRPr lang="en-US" sz="3600" dirty="0" smtClean="0"/>
          </a:p>
          <a:p>
            <a:pPr marL="109728" indent="0" algn="ctr">
              <a:buNone/>
            </a:pPr>
            <a:r>
              <a:rPr lang="en-US" sz="3600" dirty="0" smtClean="0"/>
              <a:t>Definite Pitch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143000"/>
            <a:ext cx="4041775" cy="533400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endParaRPr lang="en-US" sz="4000" dirty="0" smtClean="0"/>
          </a:p>
          <a:p>
            <a:pPr marL="109728" indent="0" algn="ctr">
              <a:buNone/>
            </a:pPr>
            <a:r>
              <a:rPr lang="en-US" sz="4000" dirty="0" smtClean="0"/>
              <a:t>Indefinite Pitch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762000"/>
            <a:ext cx="64812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Percussive Instruments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0787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696200" cy="2667000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Instruments of definite pitch produce tones of different pitches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80" y="3095442"/>
            <a:ext cx="2440250" cy="241991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095442"/>
            <a:ext cx="4572000" cy="238887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2921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When all the instruments families are combined you have a musical ORCHESTRA</a:t>
            </a:r>
            <a:endParaRPr lang="en-US" dirty="0"/>
          </a:p>
        </p:txBody>
      </p:sp>
      <p:pic>
        <p:nvPicPr>
          <p:cNvPr id="2050" name="Picture 2" descr="File:Orchestr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2362200"/>
            <a:ext cx="5400675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0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ORCHESTRA evolved over several centuries to what it is today.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600" y="3581400"/>
            <a:ext cx="5562600" cy="145488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Baroque Orchestra (1600-1750)&gt;</a:t>
            </a:r>
          </a:p>
          <a:p>
            <a:r>
              <a:rPr lang="en-US" dirty="0" smtClean="0"/>
              <a:t>Classical Orchestra (1750-1820)&gt;</a:t>
            </a:r>
          </a:p>
          <a:p>
            <a:r>
              <a:rPr lang="en-US" dirty="0" smtClean="0"/>
              <a:t>Romantic Orchestra (1820-1900)&gt;</a:t>
            </a:r>
          </a:p>
          <a:p>
            <a:r>
              <a:rPr lang="en-US" dirty="0" smtClean="0"/>
              <a:t>Modern Orchestra  (1900-Present)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32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Percussion Section of the Classical Orchestra only had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133600" y="13716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-138499"/>
            <a:ext cx="6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024" y="1783080"/>
            <a:ext cx="4949952" cy="329184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95400" y="5562600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		2 Timpani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6770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Romantic Orchestra added lots more percussive instruments: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29199" y="1655568"/>
            <a:ext cx="3356747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4 or more timpani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Snare drum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Bass drum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Cymbals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Triangle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Tambourine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Glockenspiel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Xylophone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Chimes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Piano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Celesta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45654"/>
            <a:ext cx="4248608" cy="283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38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322</TotalTime>
  <Words>235</Words>
  <Application>Microsoft Office PowerPoint</Application>
  <PresentationFormat>On-screen Show (4:3)</PresentationFormat>
  <Paragraphs>69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Concourse</vt:lpstr>
      <vt:lpstr>The Percussion Family</vt:lpstr>
      <vt:lpstr>Sounds from the percussion family are produced by striking, shaking, or rubbing the instrument.</vt:lpstr>
      <vt:lpstr>      Percussion instruments are divided into two different categories: </vt:lpstr>
      <vt:lpstr>PowerPoint Presentation</vt:lpstr>
      <vt:lpstr>Instruments of definite pitch produce tones of different pitches. </vt:lpstr>
      <vt:lpstr>When all the instruments families are combined you have a musical ORCHESTRA</vt:lpstr>
      <vt:lpstr>The ORCHESTRA evolved over several centuries to what it is today.</vt:lpstr>
      <vt:lpstr>The Percussion Section of the Classical Orchestra only had  </vt:lpstr>
      <vt:lpstr>The Romantic Orchestra added lots more percussive instruments:</vt:lpstr>
      <vt:lpstr>The Modern Orchestra varied according to a composers’ needs.</vt:lpstr>
      <vt:lpstr>PowerPoint Presentation</vt:lpstr>
      <vt:lpstr>Cymbals</vt:lpstr>
      <vt:lpstr>Snare Drums</vt:lpstr>
      <vt:lpstr>Bass Drum</vt:lpstr>
      <vt:lpstr>Triangle</vt:lpstr>
      <vt:lpstr>Glockenspiel</vt:lpstr>
      <vt:lpstr>Xylophone</vt:lpstr>
      <vt:lpstr>Vibraphone</vt:lpstr>
      <vt:lpstr>PowerPoint Presentation</vt:lpstr>
      <vt:lpstr>Piano</vt:lpstr>
      <vt:lpstr>PowerPoint Presentation</vt:lpstr>
      <vt:lpstr>Many other percussion instruments are used in Latin, African, and Asian Cultures outside of the traditional orchestra:</vt:lpstr>
      <vt:lpstr>Maracas</vt:lpstr>
      <vt:lpstr>PowerPoint Presentation</vt:lpstr>
      <vt:lpstr>PowerPoint Presentation</vt:lpstr>
      <vt:lpstr>Congas</vt:lpstr>
      <vt:lpstr>PowerPoint Presentation</vt:lpstr>
      <vt:lpstr>Taiko</vt:lpstr>
      <vt:lpstr>Tablas</vt:lpstr>
      <vt:lpstr>PowerPoint Presentation</vt:lpstr>
      <vt:lpstr>Many other items can be used for percussion instruments</vt:lpstr>
      <vt:lpstr>There are no limits to the percussion family of instruments!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Percussion Family</dc:title>
  <dc:creator>thelimfamily</dc:creator>
  <cp:lastModifiedBy>thelimfamily</cp:lastModifiedBy>
  <cp:revision>34</cp:revision>
  <dcterms:created xsi:type="dcterms:W3CDTF">2012-02-21T00:31:23Z</dcterms:created>
  <dcterms:modified xsi:type="dcterms:W3CDTF">2012-02-22T16:34:29Z</dcterms:modified>
</cp:coreProperties>
</file>